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9" r:id="rId1"/>
  </p:sldMasterIdLst>
  <p:notesMasterIdLst>
    <p:notesMasterId r:id="rId19"/>
  </p:notesMasterIdLst>
  <p:sldIdLst>
    <p:sldId id="256" r:id="rId2"/>
    <p:sldId id="319" r:id="rId3"/>
    <p:sldId id="320" r:id="rId4"/>
    <p:sldId id="321" r:id="rId5"/>
    <p:sldId id="322" r:id="rId6"/>
    <p:sldId id="323" r:id="rId7"/>
    <p:sldId id="324" r:id="rId8"/>
    <p:sldId id="325" r:id="rId9"/>
    <p:sldId id="326" r:id="rId10"/>
    <p:sldId id="331" r:id="rId11"/>
    <p:sldId id="327" r:id="rId12"/>
    <p:sldId id="328" r:id="rId13"/>
    <p:sldId id="329" r:id="rId14"/>
    <p:sldId id="330" r:id="rId15"/>
    <p:sldId id="334" r:id="rId16"/>
    <p:sldId id="333" r:id="rId17"/>
    <p:sldId id="332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61" autoAdjust="0"/>
    <p:restoredTop sz="94660"/>
  </p:normalViewPr>
  <p:slideViewPr>
    <p:cSldViewPr snapToGrid="0">
      <p:cViewPr varScale="1">
        <p:scale>
          <a:sx n="81" d="100"/>
          <a:sy n="81" d="100"/>
        </p:scale>
        <p:origin x="734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CA0D92-46D6-46DB-ABC1-1AE9DB7BBC52}" type="datetimeFigureOut">
              <a:rPr lang="en-US" smtClean="0"/>
              <a:t>1/1/2025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890A1D-BD31-4892-9EC6-068F1BCEF7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0826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75735D-F34F-4430-8EBF-F60F5DB0360D}" type="datetimeFigureOut">
              <a:rPr lang="en-US" smtClean="0"/>
              <a:t>1/1/2025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9EC71ABE-F8A7-48B6-9B58-A1C8482687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806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75735D-F34F-4430-8EBF-F60F5DB0360D}" type="datetimeFigureOut">
              <a:rPr lang="en-US" smtClean="0"/>
              <a:t>1/1/2025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ABE-F8A7-48B6-9B58-A1C8482687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1123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75735D-F34F-4430-8EBF-F60F5DB0360D}" type="datetimeFigureOut">
              <a:rPr lang="en-US" smtClean="0"/>
              <a:t>1/1/2025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ABE-F8A7-48B6-9B58-A1C8482687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0552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75735D-F34F-4430-8EBF-F60F5DB0360D}" type="datetimeFigureOut">
              <a:rPr lang="en-US" smtClean="0"/>
              <a:t>1/1/2025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ABE-F8A7-48B6-9B58-A1C8482687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7759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4275735D-F34F-4430-8EBF-F60F5DB0360D}" type="datetimeFigureOut">
              <a:rPr lang="en-US" smtClean="0"/>
              <a:t>1/1/2025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9EC71ABE-F8A7-48B6-9B58-A1C8482687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0098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75735D-F34F-4430-8EBF-F60F5DB0360D}" type="datetimeFigureOut">
              <a:rPr lang="en-US" smtClean="0"/>
              <a:t>1/1/2025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ABE-F8A7-48B6-9B58-A1C8482687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2708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75735D-F34F-4430-8EBF-F60F5DB0360D}" type="datetimeFigureOut">
              <a:rPr lang="en-US" smtClean="0"/>
              <a:t>1/1/2025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ABE-F8A7-48B6-9B58-A1C8482687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5366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75735D-F34F-4430-8EBF-F60F5DB0360D}" type="datetimeFigureOut">
              <a:rPr lang="en-US" smtClean="0"/>
              <a:t>1/1/2025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ABE-F8A7-48B6-9B58-A1C8482687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7331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75735D-F34F-4430-8EBF-F60F5DB0360D}" type="datetimeFigureOut">
              <a:rPr lang="en-US" smtClean="0"/>
              <a:t>1/1/2025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ABE-F8A7-48B6-9B58-A1C8482687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9791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75735D-F34F-4430-8EBF-F60F5DB0360D}" type="datetimeFigureOut">
              <a:rPr lang="en-US" smtClean="0"/>
              <a:t>1/1/2025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ABE-F8A7-48B6-9B58-A1C8482687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3832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75735D-F34F-4430-8EBF-F60F5DB0360D}" type="datetimeFigureOut">
              <a:rPr lang="en-US" smtClean="0"/>
              <a:t>1/1/2025</a:t>
            </a:fld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ABE-F8A7-48B6-9B58-A1C8482687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1095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4275735D-F34F-4430-8EBF-F60F5DB0360D}" type="datetimeFigureOut">
              <a:rPr lang="en-US" smtClean="0"/>
              <a:t>1/1/2025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9EC71ABE-F8A7-48B6-9B58-A1C8482687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11340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2" r:id="rId3"/>
    <p:sldLayoutId id="2147483723" r:id="rId4"/>
    <p:sldLayoutId id="2147483724" r:id="rId5"/>
    <p:sldLayoutId id="2147483725" r:id="rId6"/>
    <p:sldLayoutId id="2147483726" r:id="rId7"/>
    <p:sldLayoutId id="2147483727" r:id="rId8"/>
    <p:sldLayoutId id="2147483728" r:id="rId9"/>
    <p:sldLayoutId id="2147483729" r:id="rId10"/>
    <p:sldLayoutId id="214748373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2C094-2206-949F-7C2B-88A1A3AC1E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7252" y="1820454"/>
            <a:ext cx="5481963" cy="2692552"/>
          </a:xfrm>
        </p:spPr>
        <p:txBody>
          <a:bodyPr>
            <a:normAutofit/>
          </a:bodyPr>
          <a:lstStyle/>
          <a:p>
            <a:r>
              <a:rPr lang="en-US" dirty="0"/>
              <a:t>Visibility Learning</a:t>
            </a:r>
          </a:p>
        </p:txBody>
      </p:sp>
      <p:pic>
        <p:nvPicPr>
          <p:cNvPr id="3" name="Picture 2" descr="A map of a city&#10;&#10;Description automatically generated">
            <a:extLst>
              <a:ext uri="{FF2B5EF4-FFF2-40B4-BE49-F238E27FC236}">
                <a16:creationId xmlns:a16="http://schemas.microsoft.com/office/drawing/2014/main" id="{E4E5D338-8438-5766-5C7F-446851E1CBC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456" r="8597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5236923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597557-75BB-EB58-F46B-D62D305477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2B6E85A-E0EC-1EA7-F2CA-4FE5D6A963AD}"/>
              </a:ext>
            </a:extLst>
          </p:cNvPr>
          <p:cNvSpPr txBox="1"/>
          <p:nvPr/>
        </p:nvSpPr>
        <p:spPr>
          <a:xfrm>
            <a:off x="674900" y="1089840"/>
            <a:ext cx="32772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Sparse (0-33% obs. coverage)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E88FDA-7ED8-72FB-4739-3BFA648F1468}"/>
              </a:ext>
            </a:extLst>
          </p:cNvPr>
          <p:cNvSpPr txBox="1"/>
          <p:nvPr/>
        </p:nvSpPr>
        <p:spPr>
          <a:xfrm>
            <a:off x="4511107" y="1141453"/>
            <a:ext cx="32922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Normal (33-67% obs. coverage)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ACC2A8-A2EB-7540-F1F1-4ED9BFD0C76D}"/>
              </a:ext>
            </a:extLst>
          </p:cNvPr>
          <p:cNvSpPr txBox="1"/>
          <p:nvPr/>
        </p:nvSpPr>
        <p:spPr>
          <a:xfrm>
            <a:off x="8362262" y="1089839"/>
            <a:ext cx="32772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Dense (67-100% obs. coverage)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829C438-4869-BE1D-53C4-25BFD08EE6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900" y="2638425"/>
            <a:ext cx="3277288" cy="329223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33E1B09-B8E9-1DC5-5841-7FEAE8B715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1107" y="2638425"/>
            <a:ext cx="3292236" cy="329223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6AEEE46-CE07-FAC9-6073-6FC8621553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2262" y="2638425"/>
            <a:ext cx="3299744" cy="3292236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907AAFD-05F7-ECEF-1CC5-50EC2DE885EB}"/>
              </a:ext>
            </a:extLst>
          </p:cNvPr>
          <p:cNvCxnSpPr/>
          <p:nvPr/>
        </p:nvCxnSpPr>
        <p:spPr>
          <a:xfrm>
            <a:off x="4219575" y="2143125"/>
            <a:ext cx="0" cy="42195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4816AB3-7252-92D4-5FCA-41DDA722BB9E}"/>
              </a:ext>
            </a:extLst>
          </p:cNvPr>
          <p:cNvCxnSpPr/>
          <p:nvPr/>
        </p:nvCxnSpPr>
        <p:spPr>
          <a:xfrm>
            <a:off x="8039100" y="2143125"/>
            <a:ext cx="0" cy="42195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78255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B33162-C27A-97FC-BE88-E3D5D42406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A3F7806-57B3-59FE-2FE9-37BE84E7C325}"/>
              </a:ext>
            </a:extLst>
          </p:cNvPr>
          <p:cNvSpPr txBox="1"/>
          <p:nvPr/>
        </p:nvSpPr>
        <p:spPr>
          <a:xfrm>
            <a:off x="1046375" y="1454223"/>
            <a:ext cx="979574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Tested on: </a:t>
            </a:r>
            <a:r>
              <a:rPr lang="en-US" sz="2800" dirty="0"/>
              <a:t>1000 Open building 2D Scene, 750 pairs query points per scene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B08DEB-F682-DCB2-47EB-DE06C3C7D6F3}"/>
              </a:ext>
            </a:extLst>
          </p:cNvPr>
          <p:cNvSpPr txBox="1"/>
          <p:nvPr/>
        </p:nvSpPr>
        <p:spPr>
          <a:xfrm>
            <a:off x="1046375" y="480241"/>
            <a:ext cx="97957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Sparse (0-33% obs. coverage)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08322C6-DDF0-A754-9BD1-0A47DAA6D289}"/>
              </a:ext>
            </a:extLst>
          </p:cNvPr>
          <p:cNvSpPr txBox="1"/>
          <p:nvPr/>
        </p:nvSpPr>
        <p:spPr>
          <a:xfrm>
            <a:off x="1046375" y="2597482"/>
            <a:ext cx="39498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Without fine tuning</a:t>
            </a:r>
            <a:endParaRPr lang="en-US" sz="2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427BF7-3F89-38E9-B6C5-3E28DB73B9CF}"/>
              </a:ext>
            </a:extLst>
          </p:cNvPr>
          <p:cNvSpPr txBox="1"/>
          <p:nvPr/>
        </p:nvSpPr>
        <p:spPr>
          <a:xfrm>
            <a:off x="7459187" y="2593166"/>
            <a:ext cx="33829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With fine tuning</a:t>
            </a:r>
            <a:endParaRPr lang="en-US" sz="28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B27E1AF-229B-A3D0-D514-DC21EB455B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151" y="3220297"/>
            <a:ext cx="5010849" cy="303889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4D8A293-217E-704F-56D9-5D5DDB9246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0333" y="3157959"/>
            <a:ext cx="4648849" cy="3210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3677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67529C-BB84-BAE1-BC5C-C04AE93AC0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09B88F6A-49FF-D2F9-5917-0001A8DF33C5}"/>
              </a:ext>
            </a:extLst>
          </p:cNvPr>
          <p:cNvSpPr txBox="1"/>
          <p:nvPr/>
        </p:nvSpPr>
        <p:spPr>
          <a:xfrm>
            <a:off x="1046375" y="1454223"/>
            <a:ext cx="979574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Tested on: </a:t>
            </a:r>
            <a:r>
              <a:rPr lang="en-US" sz="2800" dirty="0"/>
              <a:t>47 Open building 2D Scene, 750 pairs query points per scene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1B49D2-3E73-87C3-9A76-B03FB06A300F}"/>
              </a:ext>
            </a:extLst>
          </p:cNvPr>
          <p:cNvSpPr txBox="1"/>
          <p:nvPr/>
        </p:nvSpPr>
        <p:spPr>
          <a:xfrm>
            <a:off x="1046375" y="480241"/>
            <a:ext cx="97957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/>
              <a:t>Normal (33-67% obs. coverage)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D06488-3ED5-1EBA-D3EA-2B16624FABA3}"/>
              </a:ext>
            </a:extLst>
          </p:cNvPr>
          <p:cNvSpPr txBox="1"/>
          <p:nvPr/>
        </p:nvSpPr>
        <p:spPr>
          <a:xfrm>
            <a:off x="1046375" y="2597482"/>
            <a:ext cx="39498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Without fine tuning</a:t>
            </a:r>
            <a:endParaRPr lang="en-US" sz="2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982688-716A-BA54-AFF4-102539A8252E}"/>
              </a:ext>
            </a:extLst>
          </p:cNvPr>
          <p:cNvSpPr txBox="1"/>
          <p:nvPr/>
        </p:nvSpPr>
        <p:spPr>
          <a:xfrm>
            <a:off x="7459187" y="2593166"/>
            <a:ext cx="33829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With fine tuning</a:t>
            </a:r>
            <a:endParaRPr lang="en-US" sz="28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AD5B4EF-9DD7-8D4A-5F34-5074394F4B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9187" y="3301222"/>
            <a:ext cx="3877216" cy="276263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49A063B-1E7D-34E7-1DF4-1DB1A0437C3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9510"/>
          <a:stretch/>
        </p:blipFill>
        <p:spPr>
          <a:xfrm>
            <a:off x="1046375" y="3254307"/>
            <a:ext cx="4172532" cy="2680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6953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FB9393-76C6-39D1-53CE-226993B02C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5F7F6876-E44F-AF9B-FB29-365BF4F191A5}"/>
              </a:ext>
            </a:extLst>
          </p:cNvPr>
          <p:cNvSpPr txBox="1"/>
          <p:nvPr/>
        </p:nvSpPr>
        <p:spPr>
          <a:xfrm>
            <a:off x="1046375" y="1454223"/>
            <a:ext cx="979574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Tested on: </a:t>
            </a:r>
            <a:r>
              <a:rPr lang="en-US" sz="2800" dirty="0"/>
              <a:t>8 Open building 2D Scene, 250 pairs query points per scene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492D89-9EF1-235C-85E3-9375ECD2B365}"/>
              </a:ext>
            </a:extLst>
          </p:cNvPr>
          <p:cNvSpPr txBox="1"/>
          <p:nvPr/>
        </p:nvSpPr>
        <p:spPr>
          <a:xfrm>
            <a:off x="1046375" y="480241"/>
            <a:ext cx="97957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/>
              <a:t>Dense (67-100% obs. coverage)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6017BCA-5D4A-8952-4ABD-D36FEEDF2144}"/>
              </a:ext>
            </a:extLst>
          </p:cNvPr>
          <p:cNvSpPr txBox="1"/>
          <p:nvPr/>
        </p:nvSpPr>
        <p:spPr>
          <a:xfrm>
            <a:off x="1046375" y="2597482"/>
            <a:ext cx="39498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Without fine tuning</a:t>
            </a:r>
            <a:endParaRPr lang="en-US" sz="2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52CC6F4-CE25-10BF-8268-8B0CD77ADBBA}"/>
              </a:ext>
            </a:extLst>
          </p:cNvPr>
          <p:cNvSpPr txBox="1"/>
          <p:nvPr/>
        </p:nvSpPr>
        <p:spPr>
          <a:xfrm>
            <a:off x="7459187" y="2593166"/>
            <a:ext cx="33829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With fine tuning</a:t>
            </a:r>
            <a:endParaRPr lang="en-US" sz="28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FDF8083-54A0-83A7-4E64-A5C77816B9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9187" y="3301222"/>
            <a:ext cx="3410426" cy="280074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23FF6BE-A838-058F-0417-7CC622E8AB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375" y="3293636"/>
            <a:ext cx="3629532" cy="2772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5844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4B722F-0052-75C8-14AE-341B24B005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Why Recurrent Neural Networks (RNNs) Dominate Sequential Data Analysis">
            <a:extLst>
              <a:ext uri="{FF2B5EF4-FFF2-40B4-BE49-F238E27FC236}">
                <a16:creationId xmlns:a16="http://schemas.microsoft.com/office/drawing/2014/main" id="{79FB8507-674B-9287-F20B-2408629BE7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04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E8D5941-98B5-EEB7-3F08-CF306E9537DC}"/>
              </a:ext>
            </a:extLst>
          </p:cNvPr>
          <p:cNvSpPr txBox="1"/>
          <p:nvPr/>
        </p:nvSpPr>
        <p:spPr>
          <a:xfrm>
            <a:off x="1198129" y="1070791"/>
            <a:ext cx="979574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0" b="1" dirty="0">
                <a:solidFill>
                  <a:schemeClr val="bg1"/>
                </a:solidFill>
              </a:rPr>
              <a:t>Experimental: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6000" b="1" dirty="0">
              <a:solidFill>
                <a:schemeClr val="bg1"/>
              </a:solidFill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>
                <a:solidFill>
                  <a:schemeClr val="bg1"/>
                </a:solidFill>
              </a:rPr>
              <a:t>RNN based architecture</a:t>
            </a:r>
            <a:endParaRPr lang="en-US" sz="4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03222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79B6A6-73B8-A342-F2AD-02C46AF6C7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E93215D-C669-6B0C-9B32-1CC26EAFD999}"/>
              </a:ext>
            </a:extLst>
          </p:cNvPr>
          <p:cNvSpPr txBox="1"/>
          <p:nvPr/>
        </p:nvSpPr>
        <p:spPr>
          <a:xfrm>
            <a:off x="1046375" y="480241"/>
            <a:ext cx="97957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/>
              <a:t>Experimental: </a:t>
            </a:r>
            <a:r>
              <a:rPr lang="en-US" sz="2800" dirty="0"/>
              <a:t>RNN based architecture</a:t>
            </a:r>
            <a:endParaRPr lang="en-US" sz="28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0660FF-07BC-0011-AF86-3C6B01B6A7B1}"/>
              </a:ext>
            </a:extLst>
          </p:cNvPr>
          <p:cNvSpPr txBox="1"/>
          <p:nvPr/>
        </p:nvSpPr>
        <p:spPr>
          <a:xfrm>
            <a:off x="1046376" y="1508941"/>
            <a:ext cx="5325850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/>
              <a:t>Motivation:</a:t>
            </a:r>
          </a:p>
          <a:p>
            <a:pPr marL="457200" marR="0" lvl="0" indent="-4572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dirty="0"/>
              <a:t>In our current implementation, we predict visibility between some fixed cells.</a:t>
            </a:r>
          </a:p>
          <a:p>
            <a:pPr marL="457200" marR="0" lvl="0" indent="-4572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2400" dirty="0"/>
          </a:p>
          <a:p>
            <a:pPr marL="914400" lvl="1" indent="-457200" defTabSz="914400">
              <a:buFont typeface="Arial" panose="020B0604020202020204" pitchFamily="34" charset="0"/>
              <a:buChar char="•"/>
              <a:defRPr/>
            </a:pPr>
            <a:r>
              <a:rPr lang="en-US" sz="2000" dirty="0"/>
              <a:t>Not between any two continuous points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C9986B4-81E4-B610-8D45-26E3D6E825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5155" y="1508941"/>
            <a:ext cx="4604820" cy="4610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6014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C2985E-CEA8-C22B-69BC-EFC32CB5EA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A072FB4-9653-7D6A-1329-92460285630B}"/>
              </a:ext>
            </a:extLst>
          </p:cNvPr>
          <p:cNvSpPr txBox="1"/>
          <p:nvPr/>
        </p:nvSpPr>
        <p:spPr>
          <a:xfrm>
            <a:off x="1046375" y="480241"/>
            <a:ext cx="97957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/>
              <a:t>Experimental: </a:t>
            </a:r>
            <a:r>
              <a:rPr lang="en-US" sz="2800" dirty="0"/>
              <a:t>RNN based architecture</a:t>
            </a:r>
            <a:endParaRPr lang="en-US" sz="28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400D3B-B105-EF30-67CF-B0D9B89F1EE2}"/>
              </a:ext>
            </a:extLst>
          </p:cNvPr>
          <p:cNvSpPr txBox="1"/>
          <p:nvPr/>
        </p:nvSpPr>
        <p:spPr>
          <a:xfrm>
            <a:off x="1046375" y="1508941"/>
            <a:ext cx="5049625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/>
              <a:t>Motivation:</a:t>
            </a:r>
          </a:p>
          <a:p>
            <a:pPr marL="457200" marR="0" lvl="0" indent="-4572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dirty="0"/>
              <a:t>Scan conversion loses accuracy</a:t>
            </a:r>
          </a:p>
          <a:p>
            <a:pPr marR="0" lvl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400" dirty="0"/>
          </a:p>
          <a:p>
            <a:pPr marL="914400" lvl="1" indent="-457200" defTabSz="914400">
              <a:buFont typeface="Arial" panose="020B0604020202020204" pitchFamily="34" charset="0"/>
              <a:buChar char="•"/>
              <a:defRPr/>
            </a:pPr>
            <a:r>
              <a:rPr lang="en-US" sz="2000" dirty="0"/>
              <a:t>Doesn’t create embedding for obstacles smaller than cell</a:t>
            </a:r>
          </a:p>
          <a:p>
            <a:pPr marL="914400" lvl="1" indent="-457200" defTabSz="914400">
              <a:buFont typeface="Arial" panose="020B0604020202020204" pitchFamily="34" charset="0"/>
              <a:buChar char="•"/>
              <a:defRPr/>
            </a:pPr>
            <a:endParaRPr lang="en-US" sz="2000" dirty="0"/>
          </a:p>
          <a:p>
            <a:pPr marL="914400" lvl="1" indent="-457200" defTabSz="914400">
              <a:buFont typeface="Arial" panose="020B0604020202020204" pitchFamily="34" charset="0"/>
              <a:buChar char="•"/>
              <a:defRPr/>
            </a:pPr>
            <a:endParaRPr lang="en-US" sz="2000" dirty="0"/>
          </a:p>
          <a:p>
            <a:pPr lvl="1" defTabSz="914400">
              <a:defRPr/>
            </a:pPr>
            <a:endParaRPr lang="en-US" sz="2000" dirty="0"/>
          </a:p>
          <a:p>
            <a:pPr lvl="1" defTabSz="914400">
              <a:defRPr/>
            </a:pPr>
            <a:endParaRPr lang="en-US" sz="2000" dirty="0"/>
          </a:p>
          <a:p>
            <a:pPr marL="914400" lvl="1" indent="-457200" defTabSz="914400">
              <a:buFont typeface="Arial" panose="020B0604020202020204" pitchFamily="34" charset="0"/>
              <a:buChar char="•"/>
              <a:defRPr/>
            </a:pPr>
            <a:r>
              <a:rPr lang="en-US" sz="2000" dirty="0"/>
              <a:t>Incorrectly labels visibility in dataset (in our approach of dataset generation)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E9F77BC-9079-9C9C-3A89-F2AA9ED71E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3825" y="1375591"/>
            <a:ext cx="3064458" cy="256720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7B7B610-1EC6-7F9C-D6A3-7A03E0EF1F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3825" y="4031139"/>
            <a:ext cx="3064458" cy="255964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DEA209C-78A8-18B3-46A4-FCE703FEFE10}"/>
              </a:ext>
            </a:extLst>
          </p:cNvPr>
          <p:cNvCxnSpPr/>
          <p:nvPr/>
        </p:nvCxnSpPr>
        <p:spPr>
          <a:xfrm>
            <a:off x="7038975" y="3895173"/>
            <a:ext cx="42576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6E24529-E05F-92BF-CCE7-5D67E6772E1C}"/>
              </a:ext>
            </a:extLst>
          </p:cNvPr>
          <p:cNvCxnSpPr/>
          <p:nvPr/>
        </p:nvCxnSpPr>
        <p:spPr>
          <a:xfrm flipV="1">
            <a:off x="9372600" y="4568431"/>
            <a:ext cx="1085850" cy="257175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85180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86A544-ABC6-97F4-8914-C61C5AEF19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5821A5-EA0E-8964-70B4-94C3F71D2EA1}"/>
              </a:ext>
            </a:extLst>
          </p:cNvPr>
          <p:cNvSpPr txBox="1"/>
          <p:nvPr/>
        </p:nvSpPr>
        <p:spPr>
          <a:xfrm>
            <a:off x="1046375" y="480241"/>
            <a:ext cx="97957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/>
              <a:t>Experimental: </a:t>
            </a:r>
            <a:r>
              <a:rPr lang="en-US" sz="2800" dirty="0"/>
              <a:t>RNN based architecture</a:t>
            </a:r>
            <a:endParaRPr lang="en-US" sz="2800" b="1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6F8B72E6-E74A-5B48-BD48-A098A5F179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4048" y="1269280"/>
            <a:ext cx="10080395" cy="5108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4528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8000" r="-8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17D4FE0-7FD9-6A43-815B-34D526C079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CEB2BDAC-9A24-FDBB-30AD-F215F0A9F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3542" y="1762812"/>
            <a:ext cx="10411999" cy="2584170"/>
          </a:xfrm>
        </p:spPr>
        <p:txBody>
          <a:bodyPr>
            <a:normAutofit/>
          </a:bodyPr>
          <a:lstStyle/>
          <a:p>
            <a:r>
              <a:rPr lang="en-US" sz="7300" b="0" i="0" dirty="0">
                <a:solidFill>
                  <a:schemeClr val="bg1"/>
                </a:solidFill>
                <a:effectLst/>
                <a:latin typeface="Google Sans Display"/>
              </a:rPr>
              <a:t>Open Buildings 2D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sz="2700" b="0" i="0" dirty="0">
                <a:solidFill>
                  <a:schemeClr val="bg1"/>
                </a:solidFill>
                <a:effectLst/>
                <a:latin typeface="Google Sans Text"/>
              </a:rPr>
              <a:t>A dataset of building footprints to support social good applications</a:t>
            </a:r>
            <a:br>
              <a:rPr lang="en-US" b="0" i="0" dirty="0">
                <a:solidFill>
                  <a:schemeClr val="bg1"/>
                </a:solidFill>
                <a:effectLst/>
                <a:latin typeface="Google Sans Text"/>
              </a:rPr>
            </a:b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82071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440E2-FF0F-AB2B-E55D-95772742E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dirty="0">
                <a:solidFill>
                  <a:schemeClr val="tx1"/>
                </a:solidFill>
              </a:rPr>
              <a:t>Open Buildings 2d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E01C8A-787E-E3FC-E39A-28A1A21C28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7353" y="2093976"/>
            <a:ext cx="6447306" cy="39697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99C3660-0A51-4CAC-E2EA-136C071F5C64}"/>
              </a:ext>
            </a:extLst>
          </p:cNvPr>
          <p:cNvSpPr txBox="1"/>
          <p:nvPr/>
        </p:nvSpPr>
        <p:spPr>
          <a:xfrm>
            <a:off x="1300899" y="2752627"/>
            <a:ext cx="32051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About 6.6 Million Polygon</a:t>
            </a:r>
          </a:p>
        </p:txBody>
      </p:sp>
    </p:spTree>
    <p:extLst>
      <p:ext uri="{BB962C8B-B14F-4D97-AF65-F5344CB8AC3E}">
        <p14:creationId xmlns:p14="http://schemas.microsoft.com/office/powerpoint/2010/main" val="17888457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24EDA0-A5F9-042A-03D8-76D32C65F4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BFDF48-DA4B-1323-03CE-21E031F8EE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dirty="0">
                <a:solidFill>
                  <a:schemeClr val="tx1"/>
                </a:solidFill>
              </a:rPr>
              <a:t>Open Buildings 2d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3F0E2E-1094-EEDE-25F9-DBF8559BE152}"/>
              </a:ext>
            </a:extLst>
          </p:cNvPr>
          <p:cNvSpPr txBox="1"/>
          <p:nvPr/>
        </p:nvSpPr>
        <p:spPr>
          <a:xfrm>
            <a:off x="1069848" y="2243580"/>
            <a:ext cx="32051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Data Format: WKT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53A90E-22E9-EFC9-7C0A-25BF34F20672}"/>
              </a:ext>
            </a:extLst>
          </p:cNvPr>
          <p:cNvSpPr txBox="1"/>
          <p:nvPr/>
        </p:nvSpPr>
        <p:spPr>
          <a:xfrm>
            <a:off x="1769003" y="2967335"/>
            <a:ext cx="709219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POLYGON ((vertex, vertex, ……………………))</a:t>
            </a:r>
          </a:p>
          <a:p>
            <a:endParaRPr lang="en-US" sz="2000" dirty="0"/>
          </a:p>
          <a:p>
            <a:r>
              <a:rPr lang="en-US" sz="2000" dirty="0"/>
              <a:t>MULTIPOLYGON (((vertex, ……), (vertex, ……………)))</a:t>
            </a:r>
          </a:p>
        </p:txBody>
      </p:sp>
    </p:spTree>
    <p:extLst>
      <p:ext uri="{BB962C8B-B14F-4D97-AF65-F5344CB8AC3E}">
        <p14:creationId xmlns:p14="http://schemas.microsoft.com/office/powerpoint/2010/main" val="32504748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E581FF-1926-35A3-DDE0-C445F91BDF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2E006-930C-9B97-A404-FAFF75BBE6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dirty="0">
                <a:solidFill>
                  <a:schemeClr val="tx1"/>
                </a:solidFill>
              </a:rPr>
              <a:t>Open Buildings 2d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61C69D-14C7-06B2-C9B9-56F5CB9DAFB4}"/>
              </a:ext>
            </a:extLst>
          </p:cNvPr>
          <p:cNvSpPr txBox="1"/>
          <p:nvPr/>
        </p:nvSpPr>
        <p:spPr>
          <a:xfrm>
            <a:off x="1069848" y="2243580"/>
            <a:ext cx="32051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Data Format: WKT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12AB591-967F-AA1D-A0EB-60BA6DFD2852}"/>
              </a:ext>
            </a:extLst>
          </p:cNvPr>
          <p:cNvSpPr txBox="1"/>
          <p:nvPr/>
        </p:nvSpPr>
        <p:spPr>
          <a:xfrm>
            <a:off x="1069847" y="4432165"/>
            <a:ext cx="32051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Our Assumption: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335D50-BD7E-5F43-2BC7-D2B2AA830604}"/>
              </a:ext>
            </a:extLst>
          </p:cNvPr>
          <p:cNvSpPr txBox="1"/>
          <p:nvPr/>
        </p:nvSpPr>
        <p:spPr>
          <a:xfrm>
            <a:off x="1769002" y="5070840"/>
            <a:ext cx="661142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/>
              <a:t>To simplify scan conversion(encoding), we considered each polygon of a </a:t>
            </a:r>
            <a:r>
              <a:rPr lang="en-US" sz="2000" dirty="0" err="1"/>
              <a:t>multipolygon</a:t>
            </a:r>
            <a:r>
              <a:rPr lang="en-US" sz="2000" dirty="0"/>
              <a:t> to be a separate polygon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72FEE3-92EF-0A77-E6FA-738DC5BD3B02}"/>
              </a:ext>
            </a:extLst>
          </p:cNvPr>
          <p:cNvSpPr txBox="1"/>
          <p:nvPr/>
        </p:nvSpPr>
        <p:spPr>
          <a:xfrm>
            <a:off x="1769003" y="2967335"/>
            <a:ext cx="709219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POLYGON ((vertex, vertex, ……………………))</a:t>
            </a:r>
          </a:p>
          <a:p>
            <a:endParaRPr lang="en-US" sz="2000" dirty="0"/>
          </a:p>
          <a:p>
            <a:r>
              <a:rPr lang="en-US" sz="2000" dirty="0"/>
              <a:t>MULTIPOLYGON (((vertex, ……), (vertex, ……………)))</a:t>
            </a:r>
          </a:p>
        </p:txBody>
      </p:sp>
    </p:spTree>
    <p:extLst>
      <p:ext uri="{BB962C8B-B14F-4D97-AF65-F5344CB8AC3E}">
        <p14:creationId xmlns:p14="http://schemas.microsoft.com/office/powerpoint/2010/main" val="32582347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821D78-018D-25FC-C814-36D1146E27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B182E9-9EB0-5D40-7378-E60B85999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dirty="0">
                <a:solidFill>
                  <a:schemeClr val="tx1"/>
                </a:solidFill>
              </a:rPr>
              <a:t>Open Buildings 2d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548615-6C0B-ACF6-A330-8ED9E372876E}"/>
              </a:ext>
            </a:extLst>
          </p:cNvPr>
          <p:cNvSpPr txBox="1"/>
          <p:nvPr/>
        </p:nvSpPr>
        <p:spPr>
          <a:xfrm>
            <a:off x="1069848" y="2243580"/>
            <a:ext cx="32051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Data Format: WKT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7E5382-10C4-BD40-8737-B6876AB86123}"/>
              </a:ext>
            </a:extLst>
          </p:cNvPr>
          <p:cNvSpPr txBox="1"/>
          <p:nvPr/>
        </p:nvSpPr>
        <p:spPr>
          <a:xfrm>
            <a:off x="1069847" y="4432165"/>
            <a:ext cx="32051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Our Assumption: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C9D42F-3EBB-1306-883A-2CAFED52CD99}"/>
              </a:ext>
            </a:extLst>
          </p:cNvPr>
          <p:cNvSpPr txBox="1"/>
          <p:nvPr/>
        </p:nvSpPr>
        <p:spPr>
          <a:xfrm>
            <a:off x="1769002" y="5070840"/>
            <a:ext cx="661142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/>
              <a:t>To simplify scan conversion(encoding), we considered each polygon of a </a:t>
            </a:r>
            <a:r>
              <a:rPr lang="en-US" sz="2000" dirty="0" err="1"/>
              <a:t>multipolygon</a:t>
            </a:r>
            <a:r>
              <a:rPr lang="en-US" sz="2000" dirty="0"/>
              <a:t> to be a separate polygon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4F2AC45-9402-217A-63C1-FE4427FA9C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9539" y="1685042"/>
            <a:ext cx="2893636" cy="2747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2F917BA-B251-E028-246C-14E239CA54BC}"/>
              </a:ext>
            </a:extLst>
          </p:cNvPr>
          <p:cNvSpPr txBox="1"/>
          <p:nvPr/>
        </p:nvSpPr>
        <p:spPr>
          <a:xfrm>
            <a:off x="1769003" y="2967335"/>
            <a:ext cx="709219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POLYGON ((vertex, vertex, ……………………))</a:t>
            </a:r>
          </a:p>
          <a:p>
            <a:endParaRPr lang="en-US" sz="2000" dirty="0"/>
          </a:p>
          <a:p>
            <a:r>
              <a:rPr lang="en-US" sz="2000" dirty="0"/>
              <a:t>MULTIPOLYGON (((vertex, ……), (vertex, ……………)))</a:t>
            </a:r>
          </a:p>
        </p:txBody>
      </p:sp>
    </p:spTree>
    <p:extLst>
      <p:ext uri="{BB962C8B-B14F-4D97-AF65-F5344CB8AC3E}">
        <p14:creationId xmlns:p14="http://schemas.microsoft.com/office/powerpoint/2010/main" val="1923356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C8395B-C145-7733-CD93-521AEE31C1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9943584-3079-4B87-0D1F-799848F1CF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1025328"/>
              </p:ext>
            </p:extLst>
          </p:nvPr>
        </p:nvGraphicFramePr>
        <p:xfrm>
          <a:off x="1253761" y="2176061"/>
          <a:ext cx="4430602" cy="438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28927">
                  <a:extLst>
                    <a:ext uri="{9D8B030D-6E8A-4147-A177-3AD203B41FA5}">
                      <a16:colId xmlns:a16="http://schemas.microsoft.com/office/drawing/2014/main" val="4185783595"/>
                    </a:ext>
                  </a:extLst>
                </a:gridCol>
                <a:gridCol w="2301675">
                  <a:extLst>
                    <a:ext uri="{9D8B030D-6E8A-4147-A177-3AD203B41FA5}">
                      <a16:colId xmlns:a16="http://schemas.microsoft.com/office/drawing/2014/main" val="3623480340"/>
                    </a:ext>
                  </a:extLst>
                </a:gridCol>
              </a:tblGrid>
              <a:tr h="329565">
                <a:tc>
                  <a:txBody>
                    <a:bodyPr/>
                    <a:lstStyle/>
                    <a:p>
                      <a:r>
                        <a:rPr lang="en-US" dirty="0"/>
                        <a:t>Metrics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Resolution 32x32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6509941"/>
                  </a:ext>
                </a:extLst>
              </a:tr>
              <a:tr h="329565">
                <a:tc>
                  <a:txBody>
                    <a:bodyPr/>
                    <a:lstStyle/>
                    <a:p>
                      <a:r>
                        <a:rPr lang="en-US" dirty="0"/>
                        <a:t>Loss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0.6888</a:t>
                      </a:r>
                      <a:endParaRPr lang="en-US" sz="1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927887"/>
                  </a:ext>
                </a:extLst>
              </a:tr>
              <a:tr h="329565">
                <a:tc>
                  <a:txBody>
                    <a:bodyPr/>
                    <a:lstStyle/>
                    <a:p>
                      <a:r>
                        <a:rPr lang="en-US" dirty="0"/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0.8595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5137445"/>
                  </a:ext>
                </a:extLst>
              </a:tr>
              <a:tr h="329565">
                <a:tc>
                  <a:txBody>
                    <a:bodyPr/>
                    <a:lstStyle/>
                    <a:p>
                      <a:r>
                        <a:rPr lang="en-US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0.8177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4066232"/>
                  </a:ext>
                </a:extLst>
              </a:tr>
              <a:tr h="329565">
                <a:tc>
                  <a:txBody>
                    <a:bodyPr/>
                    <a:lstStyle/>
                    <a:p>
                      <a:r>
                        <a:rPr lang="en-US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0.9397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9492231"/>
                  </a:ext>
                </a:extLst>
              </a:tr>
              <a:tr h="329565">
                <a:tc>
                  <a:txBody>
                    <a:bodyPr/>
                    <a:lstStyle/>
                    <a:p>
                      <a:r>
                        <a:rPr lang="en-US" dirty="0"/>
                        <a:t>AUC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0.9172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9165632"/>
                  </a:ext>
                </a:extLst>
              </a:tr>
              <a:tr h="329565">
                <a:tc>
                  <a:txBody>
                    <a:bodyPr/>
                    <a:lstStyle/>
                    <a:p>
                      <a:r>
                        <a:rPr lang="en-US" dirty="0"/>
                        <a:t>True Pos: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4300418.0000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4991105"/>
                  </a:ext>
                </a:extLst>
              </a:tr>
              <a:tr h="329565">
                <a:tc>
                  <a:txBody>
                    <a:bodyPr/>
                    <a:lstStyle/>
                    <a:p>
                      <a:r>
                        <a:rPr lang="en-US" dirty="0"/>
                        <a:t>False Pos: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958968.0000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3488087"/>
                  </a:ext>
                </a:extLst>
              </a:tr>
              <a:tr h="329565">
                <a:tc>
                  <a:txBody>
                    <a:bodyPr/>
                    <a:lstStyle/>
                    <a:p>
                      <a:r>
                        <a:rPr lang="en-US" dirty="0"/>
                        <a:t>True Neg: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3254589.0000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6874186"/>
                  </a:ext>
                </a:extLst>
              </a:tr>
              <a:tr h="329565">
                <a:tc>
                  <a:txBody>
                    <a:bodyPr/>
                    <a:lstStyle/>
                    <a:p>
                      <a:r>
                        <a:rPr lang="en-US" dirty="0"/>
                        <a:t>False Neg: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276025.0000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4883195"/>
                  </a:ext>
                </a:extLst>
              </a:tr>
              <a:tr h="32956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F1 Score: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0.8744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0237694"/>
                  </a:ext>
                </a:extLst>
              </a:tr>
              <a:tr h="329565">
                <a:tc>
                  <a:txBody>
                    <a:bodyPr/>
                    <a:lstStyle/>
                    <a:p>
                      <a:r>
                        <a:rPr lang="en-US" dirty="0"/>
                        <a:t>Specificity: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0.7724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6383740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89E94DFF-5D82-95D1-DB4A-D500646E8441}"/>
              </a:ext>
            </a:extLst>
          </p:cNvPr>
          <p:cNvSpPr txBox="1"/>
          <p:nvPr/>
        </p:nvSpPr>
        <p:spPr>
          <a:xfrm>
            <a:off x="1253761" y="1436415"/>
            <a:ext cx="44306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Training set: </a:t>
            </a:r>
            <a:r>
              <a:rPr lang="en-US" sz="1600" dirty="0"/>
              <a:t>2000 Synthetic Scene, 500 pairs query points per scene, 0-50% obs. coverage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B1ED9E2-9311-7C98-08CC-40A24F6DEA49}"/>
              </a:ext>
            </a:extLst>
          </p:cNvPr>
          <p:cNvSpPr txBox="1"/>
          <p:nvPr/>
        </p:nvSpPr>
        <p:spPr>
          <a:xfrm>
            <a:off x="1065229" y="388993"/>
            <a:ext cx="979574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Test set: </a:t>
            </a:r>
            <a:r>
              <a:rPr lang="en-US" sz="2800" dirty="0"/>
              <a:t>1758 Open Building 2D Scene (128*128 m</a:t>
            </a:r>
            <a:r>
              <a:rPr lang="en-US" sz="2800" baseline="30000" dirty="0"/>
              <a:t>2</a:t>
            </a:r>
            <a:r>
              <a:rPr lang="en-US" sz="2800" dirty="0"/>
              <a:t>), </a:t>
            </a:r>
          </a:p>
          <a:p>
            <a:r>
              <a:rPr lang="en-US" sz="2800" dirty="0"/>
              <a:t>			  5000 pairs query points per scene </a:t>
            </a: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C4CF4FCD-EB3A-F277-9B74-7F9B97946F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0629264"/>
              </p:ext>
            </p:extLst>
          </p:nvPr>
        </p:nvGraphicFramePr>
        <p:xfrm>
          <a:off x="6609756" y="2176061"/>
          <a:ext cx="4430602" cy="438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28927">
                  <a:extLst>
                    <a:ext uri="{9D8B030D-6E8A-4147-A177-3AD203B41FA5}">
                      <a16:colId xmlns:a16="http://schemas.microsoft.com/office/drawing/2014/main" val="4185783595"/>
                    </a:ext>
                  </a:extLst>
                </a:gridCol>
                <a:gridCol w="2301675">
                  <a:extLst>
                    <a:ext uri="{9D8B030D-6E8A-4147-A177-3AD203B41FA5}">
                      <a16:colId xmlns:a16="http://schemas.microsoft.com/office/drawing/2014/main" val="3623480340"/>
                    </a:ext>
                  </a:extLst>
                </a:gridCol>
              </a:tblGrid>
              <a:tr h="329565">
                <a:tc>
                  <a:txBody>
                    <a:bodyPr/>
                    <a:lstStyle/>
                    <a:p>
                      <a:r>
                        <a:rPr lang="en-US" dirty="0"/>
                        <a:t>Metrics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Resolution 64x64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6509941"/>
                  </a:ext>
                </a:extLst>
              </a:tr>
              <a:tr h="329565">
                <a:tc>
                  <a:txBody>
                    <a:bodyPr/>
                    <a:lstStyle/>
                    <a:p>
                      <a:r>
                        <a:rPr lang="en-US" dirty="0"/>
                        <a:t>Loss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1.0120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927887"/>
                  </a:ext>
                </a:extLst>
              </a:tr>
              <a:tr h="329565">
                <a:tc>
                  <a:txBody>
                    <a:bodyPr/>
                    <a:lstStyle/>
                    <a:p>
                      <a:r>
                        <a:rPr lang="en-US" dirty="0"/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0.8037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5137445"/>
                  </a:ext>
                </a:extLst>
              </a:tr>
              <a:tr h="329565">
                <a:tc>
                  <a:txBody>
                    <a:bodyPr/>
                    <a:lstStyle/>
                    <a:p>
                      <a:r>
                        <a:rPr lang="en-US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0.7582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4066232"/>
                  </a:ext>
                </a:extLst>
              </a:tr>
              <a:tr h="329565">
                <a:tc>
                  <a:txBody>
                    <a:bodyPr/>
                    <a:lstStyle/>
                    <a:p>
                      <a:r>
                        <a:rPr lang="en-US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0.9148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9492231"/>
                  </a:ext>
                </a:extLst>
              </a:tr>
              <a:tr h="329565">
                <a:tc>
                  <a:txBody>
                    <a:bodyPr/>
                    <a:lstStyle/>
                    <a:p>
                      <a:r>
                        <a:rPr lang="en-US" dirty="0"/>
                        <a:t>AUC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0.8575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9165632"/>
                  </a:ext>
                </a:extLst>
              </a:tr>
              <a:tr h="329565">
                <a:tc>
                  <a:txBody>
                    <a:bodyPr/>
                    <a:lstStyle/>
                    <a:p>
                      <a:r>
                        <a:rPr lang="en-US" dirty="0"/>
                        <a:t>True Pos: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4186526.0000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4991105"/>
                  </a:ext>
                </a:extLst>
              </a:tr>
              <a:tr h="329565">
                <a:tc>
                  <a:txBody>
                    <a:bodyPr/>
                    <a:lstStyle/>
                    <a:p>
                      <a:r>
                        <a:rPr lang="en-US" dirty="0"/>
                        <a:t>False Pos: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1335188.0000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3488087"/>
                  </a:ext>
                </a:extLst>
              </a:tr>
              <a:tr h="329565">
                <a:tc>
                  <a:txBody>
                    <a:bodyPr/>
                    <a:lstStyle/>
                    <a:p>
                      <a:r>
                        <a:rPr lang="en-US" dirty="0"/>
                        <a:t>True Neg: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2878256.0000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6874186"/>
                  </a:ext>
                </a:extLst>
              </a:tr>
              <a:tr h="329565">
                <a:tc>
                  <a:txBody>
                    <a:bodyPr/>
                    <a:lstStyle/>
                    <a:p>
                      <a:r>
                        <a:rPr lang="en-US" dirty="0"/>
                        <a:t>False Neg: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390030.0000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4883195"/>
                  </a:ext>
                </a:extLst>
              </a:tr>
              <a:tr h="32956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F1 Score: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0.8292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0237694"/>
                  </a:ext>
                </a:extLst>
              </a:tr>
              <a:tr h="329565">
                <a:tc>
                  <a:txBody>
                    <a:bodyPr/>
                    <a:lstStyle/>
                    <a:p>
                      <a:r>
                        <a:rPr lang="en-US" dirty="0"/>
                        <a:t>Specificity: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0.6831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638374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86FA1F4D-A77A-1F8B-9A02-B3D651AA75BA}"/>
              </a:ext>
            </a:extLst>
          </p:cNvPr>
          <p:cNvSpPr txBox="1"/>
          <p:nvPr/>
        </p:nvSpPr>
        <p:spPr>
          <a:xfrm>
            <a:off x="6609756" y="1436415"/>
            <a:ext cx="44306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Training set: </a:t>
            </a:r>
            <a:r>
              <a:rPr lang="en-US" sz="1600" dirty="0"/>
              <a:t>2000 Synthetic Scene, 500 pairs query points per scene, 0-50% obs. coverage</a:t>
            </a:r>
          </a:p>
        </p:txBody>
      </p:sp>
    </p:spTree>
    <p:extLst>
      <p:ext uri="{BB962C8B-B14F-4D97-AF65-F5344CB8AC3E}">
        <p14:creationId xmlns:p14="http://schemas.microsoft.com/office/powerpoint/2010/main" val="2782239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09955E-F1EE-49EB-7612-ED06B1D7E1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9D865A-8D01-EDE2-39FF-5FC839D5F7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dirty="0">
                <a:solidFill>
                  <a:schemeClr val="tx1"/>
                </a:solidFill>
              </a:rPr>
              <a:t>Open Buildings 2d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62073B-63F6-6394-34AB-F19E544C71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5106" y="2265402"/>
            <a:ext cx="3779599" cy="23271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13AFD4-BFB1-33C4-9F12-AE37FB387E3E}"/>
              </a:ext>
            </a:extLst>
          </p:cNvPr>
          <p:cNvSpPr txBox="1"/>
          <p:nvPr/>
        </p:nvSpPr>
        <p:spPr>
          <a:xfrm>
            <a:off x="1725106" y="5194172"/>
            <a:ext cx="39938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About 6.6 Million Polygon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F9E900-01A5-0D28-91E0-8A4A46B4FC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2078" y="2260747"/>
            <a:ext cx="3993822" cy="23318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C963BCC-489E-0EA8-50C3-49095FE2FC83}"/>
              </a:ext>
            </a:extLst>
          </p:cNvPr>
          <p:cNvSpPr txBox="1"/>
          <p:nvPr/>
        </p:nvSpPr>
        <p:spPr>
          <a:xfrm>
            <a:off x="7202078" y="5194171"/>
            <a:ext cx="39938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About 3.4 Million Polygon</a:t>
            </a:r>
          </a:p>
        </p:txBody>
      </p:sp>
    </p:spTree>
    <p:extLst>
      <p:ext uri="{BB962C8B-B14F-4D97-AF65-F5344CB8AC3E}">
        <p14:creationId xmlns:p14="http://schemas.microsoft.com/office/powerpoint/2010/main" val="35429498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A22F1E-B010-8ADB-39AC-8AF1BBF356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75CD1AB-302A-7798-87C5-01681756B822}"/>
              </a:ext>
            </a:extLst>
          </p:cNvPr>
          <p:cNvSpPr txBox="1"/>
          <p:nvPr/>
        </p:nvSpPr>
        <p:spPr>
          <a:xfrm>
            <a:off x="1046375" y="1454223"/>
            <a:ext cx="979574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Trained on: </a:t>
            </a:r>
            <a:r>
              <a:rPr lang="en-US" sz="2800" dirty="0"/>
              <a:t>12000 Synthetic Scene, 750 pairs query points per scene, 0-50% obs. coverage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9CC577-AC3D-13A9-493E-CB6BD20EB2CF}"/>
              </a:ext>
            </a:extLst>
          </p:cNvPr>
          <p:cNvSpPr txBox="1"/>
          <p:nvPr/>
        </p:nvSpPr>
        <p:spPr>
          <a:xfrm>
            <a:off x="1046375" y="480241"/>
            <a:ext cx="97957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Resolution: </a:t>
            </a:r>
            <a:r>
              <a:rPr lang="en-US" sz="2800" dirty="0"/>
              <a:t>64x64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F5B6D2-448E-5863-0094-1136DD232B42}"/>
              </a:ext>
            </a:extLst>
          </p:cNvPr>
          <p:cNvSpPr txBox="1"/>
          <p:nvPr/>
        </p:nvSpPr>
        <p:spPr>
          <a:xfrm>
            <a:off x="1046375" y="2859092"/>
            <a:ext cx="979574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Fine tuned on: </a:t>
            </a:r>
            <a:r>
              <a:rPr lang="en-US" sz="2800" dirty="0"/>
              <a:t>500 Open building 2D Scene, 500 pairs query points per scene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A2F81D8-DF92-870B-BE89-F17A3D536F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8822354"/>
              </p:ext>
            </p:extLst>
          </p:nvPr>
        </p:nvGraphicFramePr>
        <p:xfrm>
          <a:off x="2032000" y="4662097"/>
          <a:ext cx="8127999" cy="12852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1601195707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333346978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7103064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Sparse (0-33% obs. coverage)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Normal (33-67% obs. coverage)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Dense (67-100% obs. coverage)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76991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08384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6996829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TM03090434[[fn=Wood Type]]</Template>
  <TotalTime>2266</TotalTime>
  <Words>524</Words>
  <Application>Microsoft Office PowerPoint</Application>
  <PresentationFormat>Widescreen</PresentationFormat>
  <Paragraphs>121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5" baseType="lpstr">
      <vt:lpstr>Arial</vt:lpstr>
      <vt:lpstr>Calibri</vt:lpstr>
      <vt:lpstr>Google Sans Display</vt:lpstr>
      <vt:lpstr>Google Sans Text</vt:lpstr>
      <vt:lpstr>Rockwell</vt:lpstr>
      <vt:lpstr>Rockwell Condensed</vt:lpstr>
      <vt:lpstr>Wingdings</vt:lpstr>
      <vt:lpstr>Wood Type</vt:lpstr>
      <vt:lpstr>Visibility Learning</vt:lpstr>
      <vt:lpstr>Open Buildings 2D A dataset of building footprints to support social good applications </vt:lpstr>
      <vt:lpstr>Open Buildings 2d</vt:lpstr>
      <vt:lpstr>Open Buildings 2d</vt:lpstr>
      <vt:lpstr>Open Buildings 2d</vt:lpstr>
      <vt:lpstr>Open Buildings 2d</vt:lpstr>
      <vt:lpstr>PowerPoint Presentation</vt:lpstr>
      <vt:lpstr>Open Buildings 2d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Rakib Kibria</dc:creator>
  <cp:lastModifiedBy>Zulkar Naim</cp:lastModifiedBy>
  <cp:revision>219</cp:revision>
  <dcterms:created xsi:type="dcterms:W3CDTF">2024-09-23T13:52:11Z</dcterms:created>
  <dcterms:modified xsi:type="dcterms:W3CDTF">2025-01-01T11:54:02Z</dcterms:modified>
</cp:coreProperties>
</file>